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80" r:id="rId5"/>
    <p:sldId id="279" r:id="rId6"/>
    <p:sldId id="281" r:id="rId7"/>
    <p:sldId id="283" r:id="rId8"/>
    <p:sldId id="284" r:id="rId9"/>
    <p:sldId id="258" r:id="rId10"/>
    <p:sldId id="278" r:id="rId11"/>
    <p:sldId id="268" r:id="rId12"/>
    <p:sldId id="274" r:id="rId13"/>
    <p:sldId id="275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8BD"/>
    <a:srgbClr val="DB4226"/>
    <a:srgbClr val="438DD5"/>
    <a:srgbClr val="EDF4FD"/>
    <a:srgbClr val="F2F4F6"/>
    <a:srgbClr val="DFE6ED"/>
    <a:srgbClr val="A2D4F0"/>
    <a:srgbClr val="999999"/>
    <a:srgbClr val="F6D7C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>
        <p:scale>
          <a:sx n="66" d="100"/>
          <a:sy n="66" d="100"/>
        </p:scale>
        <p:origin x="5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microsoft.com/office/2007/relationships/hdphoto" Target="../media/hdphoto5.wdp"/><Relationship Id="rId3" Type="http://schemas.openxmlformats.org/officeDocument/2006/relationships/image" Target="../media/image9.svg"/><Relationship Id="rId7" Type="http://schemas.microsoft.com/office/2007/relationships/hdphoto" Target="../media/hdphoto1.wdp"/><Relationship Id="rId12" Type="http://schemas.openxmlformats.org/officeDocument/2006/relationships/image" Target="../media/image15.jp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svg"/><Relationship Id="rId15" Type="http://schemas.openxmlformats.org/officeDocument/2006/relationships/image" Target="../media/image17.emf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2800" dirty="0"/>
              <a:t>#HeyBlue! Requirements</a:t>
            </a:r>
            <a:br>
              <a:rPr lang="en-GB" sz="2800" dirty="0"/>
            </a:br>
            <a:r>
              <a:rPr lang="en-GB" sz="28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61" y="1513204"/>
            <a:ext cx="1778288" cy="41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280160"/>
            <a:ext cx="1445481" cy="31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475321"/>
            <a:ext cx="4464152" cy="34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D69D7F-4360-8C6E-CAA2-668AF9EBF2A3}"/>
              </a:ext>
            </a:extLst>
          </p:cNvPr>
          <p:cNvSpPr txBox="1"/>
          <p:nvPr/>
        </p:nvSpPr>
        <p:spPr>
          <a:xfrm>
            <a:off x="4943291" y="1771916"/>
            <a:ext cx="263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Donation &amp; Redemption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6FBED-B06D-691A-2919-A24867E1E2C1}"/>
              </a:ext>
            </a:extLst>
          </p:cNvPr>
          <p:cNvSpPr txBox="1"/>
          <p:nvPr/>
        </p:nvSpPr>
        <p:spPr>
          <a:xfrm>
            <a:off x="2790215" y="4848281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Media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D738-0D9C-4AFA-277D-F0C097723C27}"/>
              </a:ext>
            </a:extLst>
          </p:cNvPr>
          <p:cNvSpPr txBox="1"/>
          <p:nvPr/>
        </p:nvSpPr>
        <p:spPr>
          <a:xfrm>
            <a:off x="7077321" y="783632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Analytics &amp; Reporting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8C7D5-5DFF-AC7C-87E3-3AA0CE352F61}"/>
              </a:ext>
            </a:extLst>
          </p:cNvPr>
          <p:cNvSpPr txBox="1"/>
          <p:nvPr/>
        </p:nvSpPr>
        <p:spPr>
          <a:xfrm>
            <a:off x="978065" y="1803570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Interaction Manager</a:t>
            </a:r>
          </a:p>
        </p:txBody>
      </p:sp>
      <p:pic>
        <p:nvPicPr>
          <p:cNvPr id="1061" name="Picture 4">
            <a:extLst>
              <a:ext uri="{FF2B5EF4-FFF2-40B4-BE49-F238E27FC236}">
                <a16:creationId xmlns:a16="http://schemas.microsoft.com/office/drawing/2014/main" id="{C4313B85-D167-5F4F-6B5B-224EED70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3" y="4872459"/>
            <a:ext cx="2402232" cy="14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43" y="1055888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28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28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4" y="3544108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70EC890-2466-0262-78D3-37179687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" y="1812116"/>
            <a:ext cx="2556214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DEE37C-25B6-8E36-9691-319B8850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15" y="3947333"/>
            <a:ext cx="9620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03C22-3688-24ED-E640-515DB824259D}"/>
              </a:ext>
            </a:extLst>
          </p:cNvPr>
          <p:cNvSpPr/>
          <p:nvPr/>
        </p:nvSpPr>
        <p:spPr>
          <a:xfrm>
            <a:off x="7351332" y="597848"/>
            <a:ext cx="1244028" cy="866774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Interaction Manager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9" y="2098306"/>
            <a:ext cx="2572486" cy="396742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Detailed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E4527-9200-1C72-C05B-B526A4C9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0" y="2098307"/>
            <a:ext cx="3894551" cy="3968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/Perfect Communication – No such thing! | The Armchair HR Manager -  Advice from an &quot;HR Fan&quot;">
            <a:extLst>
              <a:ext uri="{FF2B5EF4-FFF2-40B4-BE49-F238E27FC236}">
                <a16:creationId xmlns:a16="http://schemas.microsoft.com/office/drawing/2014/main" id="{A88A56D5-709C-F858-9D30-FC78E77C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 bwMode="auto">
          <a:xfrm>
            <a:off x="7255083" y="4987340"/>
            <a:ext cx="1888917" cy="14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454875"/>
            <a:ext cx="7543800" cy="702302"/>
          </a:xfrm>
        </p:spPr>
        <p:txBody>
          <a:bodyPr>
            <a:normAutofit/>
          </a:bodyPr>
          <a:lstStyle/>
          <a:p>
            <a:r>
              <a:rPr lang="en-GB" sz="32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157177"/>
            <a:ext cx="6846009" cy="5245948"/>
          </a:xfrm>
        </p:spPr>
        <p:txBody>
          <a:bodyPr>
            <a:normAutofit fontScale="92500"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Start with a </a:t>
            </a:r>
            <a:r>
              <a:rPr lang="en-GB" b="1" dirty="0">
                <a:solidFill>
                  <a:srgbClr val="1168BD"/>
                </a:solidFill>
              </a:rPr>
              <a:t>structured</a:t>
            </a:r>
            <a:r>
              <a:rPr lang="en-GB" dirty="0"/>
              <a:t> brainstorm with the full team, starting with a use cases analysis, architecture characteristics and domain model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Jumping straight to the solution is a natural software engineering trait, do this, but </a:t>
            </a:r>
            <a:r>
              <a:rPr lang="en-GB" b="1" dirty="0">
                <a:solidFill>
                  <a:srgbClr val="1168BD"/>
                </a:solidFill>
              </a:rPr>
              <a:t>iterate continuously </a:t>
            </a:r>
            <a:r>
              <a:rPr lang="en-GB" dirty="0"/>
              <a:t>over the requirements looking for gaps and rabbit holes (</a:t>
            </a:r>
            <a:r>
              <a:rPr lang="en-GB" dirty="0" err="1"/>
              <a:t>eg</a:t>
            </a:r>
            <a:r>
              <a:rPr lang="en-GB" dirty="0"/>
              <a:t> 1 connection/24hrs, 1 device)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Tell a story, how did you get to the solution?  Look for accidental and </a:t>
            </a:r>
            <a:r>
              <a:rPr lang="en-GB" b="1" dirty="0">
                <a:solidFill>
                  <a:srgbClr val="1168BD"/>
                </a:solidFill>
              </a:rPr>
              <a:t>implicitly made decisions </a:t>
            </a:r>
            <a:r>
              <a:rPr lang="en-GB" dirty="0"/>
              <a:t>with unintended consequences, identify and explicitly capture decisions, review and communicate with the team (</a:t>
            </a:r>
            <a:r>
              <a:rPr lang="en-GB" dirty="0" err="1"/>
              <a:t>eg</a:t>
            </a:r>
            <a:r>
              <a:rPr lang="en-GB" dirty="0"/>
              <a:t> data)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Due diligence as you go along, document, readme, diagram titles, purpose and legends.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Diagram language must be fit for purpose, for example, don’t cram every system requirement into a story and don’t model every aspect in C4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Communicate always and all the time, from commit messages to daily catchups to random 2am thoughts and ideas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Planet Autism: square pegs don't fit into round holes | The Art of Autism">
            <a:extLst>
              <a:ext uri="{FF2B5EF4-FFF2-40B4-BE49-F238E27FC236}">
                <a16:creationId xmlns:a16="http://schemas.microsoft.com/office/drawing/2014/main" id="{76760C9E-BA17-C8F5-1431-0ED259FF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0" y="3796268"/>
            <a:ext cx="1381877" cy="10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oup Leader | Great PowerPoint ClipArt for Presentations -  PresenterMedia.com">
            <a:extLst>
              <a:ext uri="{FF2B5EF4-FFF2-40B4-BE49-F238E27FC236}">
                <a16:creationId xmlns:a16="http://schemas.microsoft.com/office/drawing/2014/main" id="{F8B7DE5C-EACC-817A-4319-A0D2464F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63" y="2336363"/>
            <a:ext cx="1299110" cy="12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nference Brainstorming | Great PowerPoint ClipArt for Presentations -  PresenterMedia.com">
            <a:extLst>
              <a:ext uri="{FF2B5EF4-FFF2-40B4-BE49-F238E27FC236}">
                <a16:creationId xmlns:a16="http://schemas.microsoft.com/office/drawing/2014/main" id="{172F671E-DA36-7DE0-9BB2-44C2FF1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54" y="862127"/>
            <a:ext cx="1248729" cy="1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85" y="4372727"/>
            <a:ext cx="2469111" cy="19261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dirty="0"/>
              <a:t>Establish</a:t>
            </a:r>
          </a:p>
          <a:p>
            <a:pPr marL="268288" indent="-2682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Skills, specialties</a:t>
            </a:r>
          </a:p>
          <a:p>
            <a:pPr marL="268288" indent="-2682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Working patterns</a:t>
            </a:r>
          </a:p>
          <a:p>
            <a:pPr marL="268288" indent="-2682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Commitment</a:t>
            </a:r>
          </a:p>
          <a:p>
            <a:pPr marL="268288" indent="-2682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Time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876-5A7B-EF9E-AB36-93B32F5F592E}"/>
              </a:ext>
            </a:extLst>
          </p:cNvPr>
          <p:cNvGrpSpPr/>
          <p:nvPr/>
        </p:nvGrpSpPr>
        <p:grpSpPr>
          <a:xfrm>
            <a:off x="537555" y="812511"/>
            <a:ext cx="7853167" cy="5371780"/>
            <a:chOff x="304988" y="414253"/>
            <a:chExt cx="8663462" cy="592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CADDAB-855D-651D-A1E7-7CDB8A7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400" y="2070987"/>
              <a:ext cx="4912242" cy="2220925"/>
            </a:xfrm>
            <a:prstGeom prst="rect">
              <a:avLst/>
            </a:prstGeom>
          </p:spPr>
        </p:pic>
        <p:pic>
          <p:nvPicPr>
            <p:cNvPr id="1026" name="Picture 2" descr="ArchitecturalCharacteristics">
              <a:extLst>
                <a:ext uri="{FF2B5EF4-FFF2-40B4-BE49-F238E27FC236}">
                  <a16:creationId xmlns:a16="http://schemas.microsoft.com/office/drawing/2014/main" id="{E8690C86-A800-CFF7-4B52-0E13911C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0" y="3222329"/>
              <a:ext cx="3585570" cy="189860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yleToCharacteristicAnalysis">
              <a:extLst>
                <a:ext uri="{FF2B5EF4-FFF2-40B4-BE49-F238E27FC236}">
                  <a16:creationId xmlns:a16="http://schemas.microsoft.com/office/drawing/2014/main" id="{D2C44863-F2C5-26AC-E5E9-05E1A83F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44" y="4864773"/>
              <a:ext cx="5558543" cy="147552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main Analysis Map">
              <a:extLst>
                <a:ext uri="{FF2B5EF4-FFF2-40B4-BE49-F238E27FC236}">
                  <a16:creationId xmlns:a16="http://schemas.microsoft.com/office/drawing/2014/main" id="{47A95976-40A2-ED45-8184-4CC4F1AE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10" y="558989"/>
              <a:ext cx="3276626" cy="179474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BF1CA-F39E-DD11-B048-759CB304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" y="414253"/>
              <a:ext cx="2528750" cy="19743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B52F6-1EE5-ED35-90BD-FF64EBF3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21" y="2286622"/>
              <a:ext cx="2723875" cy="1926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C701F18-5B47-343D-F5DC-B73A34B8D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23" y="464155"/>
              <a:ext cx="2650096" cy="15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544445" y="4595601"/>
            <a:ext cx="1500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Brainstorm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84BCAA-D739-3531-B698-E405E61B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7" y="461360"/>
            <a:ext cx="7543800" cy="70230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40F7-28CF-A37E-0944-B87331A5831A}"/>
              </a:ext>
            </a:extLst>
          </p:cNvPr>
          <p:cNvGrpSpPr/>
          <p:nvPr/>
        </p:nvGrpSpPr>
        <p:grpSpPr>
          <a:xfrm>
            <a:off x="8134242" y="4663844"/>
            <a:ext cx="699968" cy="608922"/>
            <a:chOff x="378945" y="5577095"/>
            <a:chExt cx="699968" cy="60892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6DD864-80D7-3670-61AA-1C79F4679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945" y="5885321"/>
              <a:ext cx="274728" cy="2747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886B48-5D96-E082-C6E4-2ED6241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873" y="5577095"/>
              <a:ext cx="274728" cy="274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8A414D2-ED19-998A-F7E3-E0712630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185" y="5911289"/>
              <a:ext cx="274728" cy="274728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914" y="616858"/>
            <a:ext cx="885914" cy="8859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063" y="3635887"/>
            <a:ext cx="411616" cy="41161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777" y="2253899"/>
            <a:ext cx="638188" cy="6381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8315E0-F572-C9AB-8182-E857DDB19060}"/>
              </a:ext>
            </a:extLst>
          </p:cNvPr>
          <p:cNvGrpSpPr/>
          <p:nvPr/>
        </p:nvGrpSpPr>
        <p:grpSpPr>
          <a:xfrm>
            <a:off x="4072252" y="633373"/>
            <a:ext cx="3835796" cy="6482492"/>
            <a:chOff x="2780657" y="524691"/>
            <a:chExt cx="3835796" cy="64824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3A76DA-1DE0-75B5-6532-35647F66187D}"/>
                </a:ext>
              </a:extLst>
            </p:cNvPr>
            <p:cNvGrpSpPr/>
            <p:nvPr/>
          </p:nvGrpSpPr>
          <p:grpSpPr>
            <a:xfrm>
              <a:off x="2983582" y="4630636"/>
              <a:ext cx="3204358" cy="2376547"/>
              <a:chOff x="3921034" y="4112667"/>
              <a:chExt cx="3206132" cy="237786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20077B-7EEB-1E68-8284-4773DB75D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034" y="4112667"/>
                <a:ext cx="2300510" cy="221059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EFE8CDC-83A2-3227-7AC9-55AFBE0B1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1216" y="4393094"/>
                <a:ext cx="2325950" cy="1871749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CF0E01-D131-EB7E-325B-C1137E76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876" y="4443926"/>
                <a:ext cx="1327022" cy="204660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69B71D-C8E6-B97B-362D-376BC15F54B9}"/>
                </a:ext>
              </a:extLst>
            </p:cNvPr>
            <p:cNvGrpSpPr/>
            <p:nvPr/>
          </p:nvGrpSpPr>
          <p:grpSpPr>
            <a:xfrm>
              <a:off x="2780657" y="524691"/>
              <a:ext cx="3835796" cy="5522712"/>
              <a:chOff x="3542156" y="150336"/>
              <a:chExt cx="3835796" cy="5522712"/>
            </a:xfrm>
          </p:grpSpPr>
          <p:pic>
            <p:nvPicPr>
              <p:cNvPr id="4" name="Content Placeholder 4">
                <a:extLst>
                  <a:ext uri="{FF2B5EF4-FFF2-40B4-BE49-F238E27FC236}">
                    <a16:creationId xmlns:a16="http://schemas.microsoft.com/office/drawing/2014/main" id="{A725D79A-DAC9-6397-5790-922C8C40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lum bright="-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287" y="3297489"/>
                <a:ext cx="3188148" cy="237555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A721FE-C60B-B06A-FB95-F87BC95D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233" y="2409050"/>
                <a:ext cx="3066256" cy="246294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E4FB8A-629C-AEEC-1968-4764397AE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2156" y="1953058"/>
                <a:ext cx="3835796" cy="1638986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37AD34-925C-ED1F-461B-E7A6E5A60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5" r="2675" b="19321"/>
              <a:stretch/>
            </p:blipFill>
            <p:spPr>
              <a:xfrm>
                <a:off x="3709410" y="1184952"/>
                <a:ext cx="3444331" cy="207612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8C75FFAD-3FC7-FCBE-F5F3-2E284F314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510" y="513067"/>
                <a:ext cx="3444332" cy="221389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151B68C-7373-A6B7-E2B6-4A11F2289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1468" y="150336"/>
                <a:ext cx="1990725" cy="10974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44C8D0-0956-E78C-925E-36FD169571FA}"/>
              </a:ext>
            </a:extLst>
          </p:cNvPr>
          <p:cNvSpPr txBox="1"/>
          <p:nvPr/>
        </p:nvSpPr>
        <p:spPr>
          <a:xfrm>
            <a:off x="885856" y="1670807"/>
            <a:ext cx="294284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Use cases, Process Flows (UC)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citizens and officers can interact</a:t>
            </a:r>
          </a:p>
          <a:p>
            <a:endParaRPr lang="en-GB" sz="1600" dirty="0"/>
          </a:p>
          <a:p>
            <a:r>
              <a:rPr lang="en-GB" sz="1600" dirty="0"/>
              <a:t>System requirements (SR)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the system shall notify of officer proximity</a:t>
            </a:r>
            <a:endParaRPr lang="en-US" sz="1600" dirty="0"/>
          </a:p>
          <a:p>
            <a:endParaRPr lang="en-GB" sz="1600" dirty="0"/>
          </a:p>
          <a:p>
            <a:r>
              <a:rPr lang="en-GB" sz="1600" dirty="0"/>
              <a:t>Architecture Characteristics (ADR) </a:t>
            </a:r>
            <a:r>
              <a:rPr lang="en-GB" sz="1600" dirty="0" err="1"/>
              <a:t>eg</a:t>
            </a:r>
            <a:r>
              <a:rPr lang="en-GB" sz="1600" dirty="0"/>
              <a:t> security, zero trust, officer safety</a:t>
            </a:r>
          </a:p>
          <a:p>
            <a:endParaRPr lang="en-GB" sz="1600" dirty="0"/>
          </a:p>
          <a:p>
            <a:r>
              <a:rPr lang="en-GB" sz="1600" dirty="0"/>
              <a:t>Software System (SS)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entity relationship, data flows</a:t>
            </a:r>
          </a:p>
          <a:p>
            <a:endParaRPr lang="en-GB" sz="1600" dirty="0"/>
          </a:p>
          <a:p>
            <a:r>
              <a:rPr lang="en-GB" sz="1600" dirty="0"/>
              <a:t>Engineering Diagrams (ED)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data models, sequence flows</a:t>
            </a:r>
          </a:p>
          <a:p>
            <a:endParaRPr lang="en-GB" sz="1600" dirty="0"/>
          </a:p>
          <a:p>
            <a:r>
              <a:rPr lang="en-GB" sz="1600" dirty="0"/>
              <a:t>Functional Decisions (ADR)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Adopt MVVM, protect location</a:t>
            </a:r>
          </a:p>
          <a:p>
            <a:endParaRPr lang="en-GB" sz="1600" dirty="0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91" y="5377376"/>
            <a:ext cx="2017674" cy="702302"/>
          </a:xfrm>
        </p:spPr>
        <p:txBody>
          <a:bodyPr>
            <a:normAutofit fontScale="90000"/>
          </a:bodyPr>
          <a:lstStyle/>
          <a:p>
            <a:pPr algn="r"/>
            <a:r>
              <a:rPr lang="en-GB" sz="2800" dirty="0"/>
              <a:t>Connecting </a:t>
            </a:r>
            <a:br>
              <a:rPr lang="en-GB" sz="2800" dirty="0"/>
            </a:br>
            <a:r>
              <a:rPr lang="en-GB" sz="2800" dirty="0"/>
              <a:t>the dots</a:t>
            </a:r>
          </a:p>
        </p:txBody>
      </p: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3B79-D2BF-398F-6A92-7758B5A44625}"/>
              </a:ext>
            </a:extLst>
          </p:cNvPr>
          <p:cNvSpPr txBox="1"/>
          <p:nvPr/>
        </p:nvSpPr>
        <p:spPr>
          <a:xfrm>
            <a:off x="938953" y="1548381"/>
            <a:ext cx="3150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UC-001 Creating an interaction</a:t>
            </a:r>
          </a:p>
          <a:p>
            <a:endParaRPr lang="en-GB" sz="1600" dirty="0"/>
          </a:p>
          <a:p>
            <a:r>
              <a:rPr lang="en-GB" sz="1600" dirty="0"/>
              <a:t>SR-009 </a:t>
            </a:r>
            <a:r>
              <a:rPr lang="en-US" sz="1600" dirty="0"/>
              <a:t>Officers and Citizens must have the ability to connect with each other</a:t>
            </a:r>
          </a:p>
          <a:p>
            <a:endParaRPr lang="en-GB" sz="1600" dirty="0"/>
          </a:p>
          <a:p>
            <a:r>
              <a:rPr lang="en-GB" sz="1600" dirty="0"/>
              <a:t>US-001 As a user I need to be notified that an officer is available so that I can forge a community connection </a:t>
            </a:r>
          </a:p>
          <a:p>
            <a:endParaRPr lang="en-GB" sz="1600" dirty="0"/>
          </a:p>
          <a:p>
            <a:r>
              <a:rPr lang="en-GB" sz="1600" dirty="0"/>
              <a:t>ADR-009 Officer safety</a:t>
            </a:r>
          </a:p>
          <a:p>
            <a:endParaRPr lang="en-GB" sz="1600" dirty="0"/>
          </a:p>
          <a:p>
            <a:r>
              <a:rPr lang="en-GB" sz="1600" dirty="0"/>
              <a:t>SS-001 Interaction Manager</a:t>
            </a:r>
          </a:p>
          <a:p>
            <a:r>
              <a:rPr lang="en-GB" sz="1600" dirty="0"/>
              <a:t>ED-002 Interaction Manager Engineering Diagrams</a:t>
            </a:r>
          </a:p>
          <a:p>
            <a:endParaRPr lang="en-GB" sz="1600" dirty="0"/>
          </a:p>
          <a:p>
            <a:r>
              <a:rPr lang="en-GB" sz="1600" dirty="0"/>
              <a:t>ADR-012 Adopt MVVM</a:t>
            </a:r>
          </a:p>
          <a:p>
            <a:r>
              <a:rPr lang="en-GB" sz="1600" dirty="0"/>
              <a:t>ADR-013 Protect officer location</a:t>
            </a:r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287F4-3F02-85C4-096C-5B849015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18" y="1928060"/>
            <a:ext cx="3318210" cy="1417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E52978-1FB6-D080-3CD6-41B9DCCDF7CD}"/>
              </a:ext>
            </a:extLst>
          </p:cNvPr>
          <p:cNvSpPr/>
          <p:nvPr/>
        </p:nvSpPr>
        <p:spPr>
          <a:xfrm>
            <a:off x="8094351" y="15335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506AB2-28AE-A60E-1467-E6CABB3FC9BC}"/>
              </a:ext>
            </a:extLst>
          </p:cNvPr>
          <p:cNvSpPr/>
          <p:nvPr/>
        </p:nvSpPr>
        <p:spPr>
          <a:xfrm>
            <a:off x="4160025" y="2029146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090B7AB-D121-1743-FDF6-637DE98E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86" y="348906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CC2B2A-AFD1-8575-6CDB-94C5C22E2FCE}"/>
              </a:ext>
            </a:extLst>
          </p:cNvPr>
          <p:cNvSpPr/>
          <p:nvPr/>
        </p:nvSpPr>
        <p:spPr>
          <a:xfrm>
            <a:off x="6141471" y="1197770"/>
            <a:ext cx="1033684" cy="588290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SR-009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Officers and Citizens must have the ability to connect with each other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E82043-135C-A9E6-F22C-F8853F202943}"/>
              </a:ext>
            </a:extLst>
          </p:cNvPr>
          <p:cNvSpPr/>
          <p:nvPr/>
        </p:nvSpPr>
        <p:spPr>
          <a:xfrm>
            <a:off x="4957628" y="4946793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3B599-51A9-D755-FEFB-F4773B9C609E}"/>
              </a:ext>
            </a:extLst>
          </p:cNvPr>
          <p:cNvSpPr txBox="1"/>
          <p:nvPr/>
        </p:nvSpPr>
        <p:spPr>
          <a:xfrm>
            <a:off x="5060430" y="3756372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DED3D-045B-D051-5E4A-94E45C933398}"/>
              </a:ext>
            </a:extLst>
          </p:cNvPr>
          <p:cNvSpPr/>
          <p:nvPr/>
        </p:nvSpPr>
        <p:spPr>
          <a:xfrm>
            <a:off x="6658313" y="3217376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EE742B-9E98-39FE-24C0-02C2A88C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7" y="774943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A6A96D0-2791-9DD5-7208-CCD801E21668}"/>
              </a:ext>
            </a:extLst>
          </p:cNvPr>
          <p:cNvSpPr/>
          <p:nvPr/>
        </p:nvSpPr>
        <p:spPr>
          <a:xfrm>
            <a:off x="6185662" y="4376615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12953F-6A18-89C1-D366-AE70B7293A49}"/>
              </a:ext>
            </a:extLst>
          </p:cNvPr>
          <p:cNvSpPr/>
          <p:nvPr/>
        </p:nvSpPr>
        <p:spPr>
          <a:xfrm>
            <a:off x="7280400" y="434679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8557A2-C4BA-28CF-91DD-342A9C895C52}"/>
              </a:ext>
            </a:extLst>
          </p:cNvPr>
          <p:cNvSpPr/>
          <p:nvPr/>
        </p:nvSpPr>
        <p:spPr>
          <a:xfrm>
            <a:off x="5414454" y="417593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5B90B-2E9C-5A71-FB18-C27210B22224}"/>
              </a:ext>
            </a:extLst>
          </p:cNvPr>
          <p:cNvSpPr/>
          <p:nvPr/>
        </p:nvSpPr>
        <p:spPr>
          <a:xfrm>
            <a:off x="6601025" y="4146898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C666A1-77BF-33E5-7BEA-B7A66DEB6D35}"/>
              </a:ext>
            </a:extLst>
          </p:cNvPr>
          <p:cNvSpPr/>
          <p:nvPr/>
        </p:nvSpPr>
        <p:spPr>
          <a:xfrm>
            <a:off x="7945413" y="404678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00BA187-E66D-3B9A-96DD-B64751F2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76" y="5025729"/>
            <a:ext cx="1771847" cy="16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2C22A9-D480-716E-5080-5D3A3764B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7" y="4559241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59AE78-ACD9-0B63-3936-468D72194AD0}"/>
              </a:ext>
            </a:extLst>
          </p:cNvPr>
          <p:cNvSpPr/>
          <p:nvPr/>
        </p:nvSpPr>
        <p:spPr>
          <a:xfrm>
            <a:off x="7528451" y="121884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3B3C87-B161-5EA3-A41D-AA05B04E4712}"/>
              </a:ext>
            </a:extLst>
          </p:cNvPr>
          <p:cNvSpPr/>
          <p:nvPr/>
        </p:nvSpPr>
        <p:spPr>
          <a:xfrm>
            <a:off x="4806290" y="2747169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F7089B24-A1DF-3DF6-E6E9-CAABD249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92" y="482659"/>
            <a:ext cx="431146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288FAB50-5E81-928B-BD2F-E341B32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1" y="473445"/>
            <a:ext cx="450451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65D3CF8E-7C76-0DC5-F963-0A5F325A0073}"/>
              </a:ext>
            </a:extLst>
          </p:cNvPr>
          <p:cNvSpPr/>
          <p:nvPr/>
        </p:nvSpPr>
        <p:spPr>
          <a:xfrm>
            <a:off x="8222622" y="2990147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7A21A-31CA-8C04-B88B-CF9365AA2684}"/>
              </a:ext>
            </a:extLst>
          </p:cNvPr>
          <p:cNvSpPr txBox="1"/>
          <p:nvPr/>
        </p:nvSpPr>
        <p:spPr>
          <a:xfrm>
            <a:off x="4539322" y="3420218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non functional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146EBA-CD48-6791-1761-67533A804C53}"/>
              </a:ext>
            </a:extLst>
          </p:cNvPr>
          <p:cNvSpPr txBox="1"/>
          <p:nvPr/>
        </p:nvSpPr>
        <p:spPr>
          <a:xfrm>
            <a:off x="7879443" y="3642792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218267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A69-E3B3-B1FB-B382-DF58DC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7" y="534373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Deviants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36BE-A80E-350C-612A-02153FE4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8" y="1572312"/>
            <a:ext cx="4714948" cy="452431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9131-A531-85FD-2905-DE7B0BCF5B03}"/>
              </a:ext>
            </a:extLst>
          </p:cNvPr>
          <p:cNvSpPr txBox="1"/>
          <p:nvPr/>
        </p:nvSpPr>
        <p:spPr>
          <a:xfrm>
            <a:off x="158817" y="1433813"/>
            <a:ext cx="394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decided to significantly deviate from the face-value requirements.</a:t>
            </a:r>
          </a:p>
          <a:p>
            <a:endParaRPr lang="en-GB" dirty="0"/>
          </a:p>
          <a:p>
            <a:r>
              <a:rPr lang="en-GB" dirty="0"/>
              <a:t>We believe an architect has the responsibility to present alternatives.</a:t>
            </a:r>
          </a:p>
          <a:p>
            <a:endParaRPr lang="en-GB" dirty="0"/>
          </a:p>
          <a:p>
            <a:r>
              <a:rPr lang="en-GB" dirty="0"/>
              <a:t>Instead of a system which tracks officer location (clear security risk!) we have introduced the concept of community hubs with QR Codes representing the location.  When a meet and greet opportunity arises, nearby citizens will be notified.</a:t>
            </a:r>
          </a:p>
          <a:p>
            <a:endParaRPr lang="en-GB" dirty="0"/>
          </a:p>
          <a:p>
            <a:r>
              <a:rPr lang="en-GB" dirty="0"/>
              <a:t>If the clients vehemently object, the straight through architecture approach makes it easy to change tack.</a:t>
            </a:r>
          </a:p>
        </p:txBody>
      </p:sp>
    </p:spTree>
    <p:extLst>
      <p:ext uri="{BB962C8B-B14F-4D97-AF65-F5344CB8AC3E}">
        <p14:creationId xmlns:p14="http://schemas.microsoft.com/office/powerpoint/2010/main" val="33576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How to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D3C02-912E-2CB6-C275-6F1B7F98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38" y="199759"/>
            <a:ext cx="4221470" cy="3113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4E67-20FB-5F77-94CA-5C3F0EFD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2" y="157483"/>
            <a:ext cx="2605251" cy="266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98709F9-76D9-554F-7316-BED875CBF630}"/>
              </a:ext>
            </a:extLst>
          </p:cNvPr>
          <p:cNvSpPr/>
          <p:nvPr/>
        </p:nvSpPr>
        <p:spPr>
          <a:xfrm rot="1169093">
            <a:off x="3436219" y="1383914"/>
            <a:ext cx="1530416" cy="567891"/>
          </a:xfrm>
          <a:prstGeom prst="leftArrow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E859D-49FC-3BC0-1181-28A8549A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85" y="3874726"/>
            <a:ext cx="3686476" cy="2606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D5447-BD70-F180-75B5-BA5B9D12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0" y="1840144"/>
            <a:ext cx="4179520" cy="3263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85A228-8F8B-5871-411F-FC283C285B5A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2800" dirty="0"/>
              <a:t>#HeyBlue! Requirements</a:t>
            </a:r>
            <a:br>
              <a:rPr lang="en-GB" sz="2800" dirty="0"/>
            </a:br>
            <a:r>
              <a:rPr lang="en-GB" sz="2800" dirty="0"/>
              <a:t> Use cases, system requirements and 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4B164-A145-7A18-1CCE-1ABD8672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417" y="2020526"/>
            <a:ext cx="26162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2A24-A4BD-AEA3-DD3B-7FD430F6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2ABC-82C6-846F-37A7-7F7A0D89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87"/>
            <a:ext cx="9144000" cy="6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2800" dirty="0"/>
              <a:t>#HeyBlue! Requirements</a:t>
            </a:r>
            <a:br>
              <a:rPr lang="en-GB" sz="2800" dirty="0"/>
            </a:br>
            <a:r>
              <a:rPr lang="en-GB" sz="28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600200"/>
            <a:ext cx="8629650" cy="36766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33717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7101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827097" y="242158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US-003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43400" y="241164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337171" y="299845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3841" y="240149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US-004 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337171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96477" y="40851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3841" y="298892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3841" y="354478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9857" y="298810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10417" y="350305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21411" y="351836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5555" y="298043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3939" y="299845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53986" y="403826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91281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US-008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911763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US-007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73093" y="237506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US-010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507232" y="298818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80336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71805" y="235571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55533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20578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24576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24575" y="40851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308596" y="46334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62412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76460" y="355198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30446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337171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80534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43399" y="1768486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30446" y="1766058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 &amp;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4166487" y="2962493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4180535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4134521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US-006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3</a:t>
            </a:r>
            <a:r>
              <a:rPr lang="en-GB" sz="800" baseline="30000" dirty="0">
                <a:solidFill>
                  <a:schemeClr val="tx1"/>
                </a:solidFill>
              </a:rPr>
              <a:t>rd</a:t>
            </a:r>
            <a:r>
              <a:rPr lang="en-GB" sz="800" dirty="0">
                <a:solidFill>
                  <a:schemeClr val="tx1"/>
                </a:solidFill>
              </a:rPr>
              <a:t> Party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3A3A-5FE6-AE6F-43B3-545CF1C7BC60}"/>
              </a:ext>
            </a:extLst>
          </p:cNvPr>
          <p:cNvSpPr/>
          <p:nvPr/>
        </p:nvSpPr>
        <p:spPr>
          <a:xfrm>
            <a:off x="4185618" y="406389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Manage </a:t>
            </a:r>
            <a:r>
              <a:rPr lang="en-GB" sz="800" dirty="0" err="1">
                <a:solidFill>
                  <a:schemeClr val="tx1"/>
                </a:solidFill>
              </a:rPr>
              <a:t>catalog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13890-D8C4-C297-33C7-32E694E315EC}"/>
              </a:ext>
            </a:extLst>
          </p:cNvPr>
          <p:cNvSpPr/>
          <p:nvPr/>
        </p:nvSpPr>
        <p:spPr>
          <a:xfrm>
            <a:off x="1085555" y="351412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Officer location shutoff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0797E-050C-8666-1019-C57911282774}"/>
              </a:ext>
            </a:extLst>
          </p:cNvPr>
          <p:cNvSpPr/>
          <p:nvPr/>
        </p:nvSpPr>
        <p:spPr>
          <a:xfrm>
            <a:off x="4950653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location alerts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3275</TotalTime>
  <Words>783</Words>
  <Application>Microsoft Office PowerPoint</Application>
  <PresentationFormat>On-screen Show (4:3)</PresentationFormat>
  <Paragraphs>216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Architects Daughter</vt:lpstr>
      <vt:lpstr>Arial</vt:lpstr>
      <vt:lpstr>Calibri</vt:lpstr>
      <vt:lpstr>Calibri Light</vt:lpstr>
      <vt:lpstr>Retrospect</vt:lpstr>
      <vt:lpstr>#HeyBlue</vt:lpstr>
      <vt:lpstr>Where we started</vt:lpstr>
      <vt:lpstr>Connecting  the dots</vt:lpstr>
      <vt:lpstr>PowerPoint Presentation</vt:lpstr>
      <vt:lpstr>Deviants</vt:lpstr>
      <vt:lpstr>#HeyBlue</vt:lpstr>
      <vt:lpstr>PowerPoint Presentation</vt:lpstr>
      <vt:lpstr>PowerPoint Presentation</vt:lpstr>
      <vt:lpstr>#HeyBlue! Requirements  User Story Map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84</cp:revision>
  <dcterms:created xsi:type="dcterms:W3CDTF">2022-11-20T19:28:10Z</dcterms:created>
  <dcterms:modified xsi:type="dcterms:W3CDTF">2022-11-29T12:51:51Z</dcterms:modified>
</cp:coreProperties>
</file>